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1"/>
  </p:notesMasterIdLst>
  <p:sldIdLst>
    <p:sldId id="259" r:id="rId2"/>
    <p:sldId id="291" r:id="rId3"/>
    <p:sldId id="290" r:id="rId4"/>
    <p:sldId id="292" r:id="rId5"/>
    <p:sldId id="295" r:id="rId6"/>
    <p:sldId id="294" r:id="rId7"/>
    <p:sldId id="293" r:id="rId8"/>
    <p:sldId id="296" r:id="rId9"/>
    <p:sldId id="256" r:id="rId10"/>
  </p:sldIdLst>
  <p:sldSz cx="12192000" cy="6858000"/>
  <p:notesSz cx="6858000" cy="9144000"/>
  <p:embeddedFontLst>
    <p:embeddedFont>
      <p:font typeface="Bolder" panose="00000500000000000000" pitchFamily="2" charset="0"/>
      <p:regular r:id="rId12"/>
      <p:bold r:id="rId13"/>
      <p:italic r:id="rId14"/>
    </p:embeddedFont>
    <p:embeddedFont>
      <p:font typeface="Bolder Heading" panose="020B0604020202020204" charset="0"/>
      <p:bold r:id="rId15"/>
    </p:embeddedFont>
    <p:embeddedFont>
      <p:font typeface="Bolder Light" panose="00000400000000000000" pitchFamily="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33B"/>
    <a:srgbClr val="FFBC0B"/>
    <a:srgbClr val="E6E6E6"/>
    <a:srgbClr val="EFF4F6"/>
    <a:srgbClr val="EE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03" autoAdjust="0"/>
    <p:restoredTop sz="94660"/>
  </p:normalViewPr>
  <p:slideViewPr>
    <p:cSldViewPr showGuides="1">
      <p:cViewPr varScale="1">
        <p:scale>
          <a:sx n="85" d="100"/>
          <a:sy n="85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Wat vindt u van de</a:t>
            </a:r>
            <a:r>
              <a:rPr lang="nl-NL" baseline="0" dirty="0"/>
              <a:t> invoering van de ZES-zone?</a:t>
            </a:r>
            <a:endParaRPr lang="nl-NL" dirty="0"/>
          </a:p>
        </c:rich>
      </c:tx>
      <c:layout>
        <c:manualLayout>
          <c:xMode val="edge"/>
          <c:yMode val="edge"/>
          <c:x val="7.0986697000533488E-3"/>
          <c:y val="1.20843621692857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v>antwoorden</c:v>
          </c:tx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BA-40F1-A6B2-B37B55A4D284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BA-40F1-A6B2-B37B55A4D284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BA-40F1-A6B2-B37B55A4D284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DBA-40F1-A6B2-B37B55A4D284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DBA-40F1-A6B2-B37B55A4D284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5"/>
              <c:pt idx="0">
                <c:v>Helemaal mee eens</c:v>
              </c:pt>
              <c:pt idx="1">
                <c:v>Mee eens</c:v>
              </c:pt>
              <c:pt idx="2">
                <c:v>Niet eens/niet oneens</c:v>
              </c:pt>
              <c:pt idx="3">
                <c:v>Oneens</c:v>
              </c:pt>
              <c:pt idx="4">
                <c:v>Helemaal oneens</c:v>
              </c:pt>
            </c:strLit>
          </c:cat>
          <c:val>
            <c:numLit>
              <c:formatCode>General</c:formatCode>
              <c:ptCount val="5"/>
              <c:pt idx="0">
                <c:v>5.6291390728476824E-2</c:v>
              </c:pt>
              <c:pt idx="1">
                <c:v>0.10596026490066225</c:v>
              </c:pt>
              <c:pt idx="2">
                <c:v>0.19867549668874174</c:v>
              </c:pt>
              <c:pt idx="3">
                <c:v>0.17880794701986757</c:v>
              </c:pt>
              <c:pt idx="4">
                <c:v>0.46026490066225167</c:v>
              </c:pt>
            </c:numLit>
          </c:val>
          <c:extLst>
            <c:ext xmlns:c16="http://schemas.microsoft.com/office/drawing/2014/chart" uri="{C3380CC4-5D6E-409C-BE32-E72D297353CC}">
              <c16:uniqueId val="{00000000-9FC8-4917-A10F-898F431B5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842539898614681"/>
          <c:y val="0.32565865324382659"/>
          <c:w val="0.29067499329524182"/>
          <c:h val="0.599271766521242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nl-NL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036252330253337"/>
          <c:y val="2.021393758181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Hoe weet u van het event?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E1-4205-A4AD-82A060520F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E1-4205-A4AD-82A060520F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CE1-4205-A4AD-82A060520F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CE1-4205-A4AD-82A060520F2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CE1-4205-A4AD-82A060520F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CE1-4205-A4AD-82A060520F2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CE1-4205-A4AD-82A060520F2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CE1-4205-A4AD-82A060520F2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CE1-4205-A4AD-82A060520F27}"/>
              </c:ext>
            </c:extLst>
          </c:dPt>
          <c:cat>
            <c:strRef>
              <c:f>Blad1!$A$2:$A$10</c:f>
              <c:strCache>
                <c:ptCount val="9"/>
                <c:pt idx="0">
                  <c:v>Mail</c:v>
                </c:pt>
                <c:pt idx="1">
                  <c:v>Brief</c:v>
                </c:pt>
                <c:pt idx="2">
                  <c:v>Netwerk</c:v>
                </c:pt>
                <c:pt idx="3">
                  <c:v>Social media</c:v>
                </c:pt>
                <c:pt idx="4">
                  <c:v>Flyer</c:v>
                </c:pt>
                <c:pt idx="5">
                  <c:v>Website</c:v>
                </c:pt>
                <c:pt idx="6">
                  <c:v>Borden op straat</c:v>
                </c:pt>
                <c:pt idx="7">
                  <c:v>Radio</c:v>
                </c:pt>
                <c:pt idx="8">
                  <c:v>Anders</c:v>
                </c:pt>
              </c:strCache>
            </c:strRef>
          </c:cat>
          <c:val>
            <c:numRef>
              <c:f>Blad1!$B$2:$B$10</c:f>
              <c:numCache>
                <c:formatCode>General</c:formatCode>
                <c:ptCount val="9"/>
                <c:pt idx="0">
                  <c:v>195</c:v>
                </c:pt>
                <c:pt idx="1">
                  <c:v>147</c:v>
                </c:pt>
                <c:pt idx="2">
                  <c:v>95</c:v>
                </c:pt>
                <c:pt idx="3">
                  <c:v>31</c:v>
                </c:pt>
                <c:pt idx="4">
                  <c:v>31</c:v>
                </c:pt>
                <c:pt idx="5">
                  <c:v>18</c:v>
                </c:pt>
                <c:pt idx="6">
                  <c:v>17</c:v>
                </c:pt>
                <c:pt idx="7">
                  <c:v>9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2-4AC1-AD08-686861483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Aantal werknemers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9-4FF2-A8E0-AA2E2C46A673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9-4FF2-A8E0-AA2E2C46A673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839-4FF2-A8E0-AA2E2C46A673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839-4FF2-A8E0-AA2E2C46A673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839-4FF2-A8E0-AA2E2C46A6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Blad1!$A$2:$A$6</c:f>
              <c:strCache>
                <c:ptCount val="5"/>
                <c:pt idx="0">
                  <c:v>geen/zzper</c:v>
                </c:pt>
                <c:pt idx="1">
                  <c:v>1-4 werknemers</c:v>
                </c:pt>
                <c:pt idx="2">
                  <c:v>5-50 werknemers</c:v>
                </c:pt>
                <c:pt idx="3">
                  <c:v>50-250 werknemers</c:v>
                </c:pt>
                <c:pt idx="4">
                  <c:v>meer dan 250 werknemers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169</c:v>
                </c:pt>
                <c:pt idx="1">
                  <c:v>90</c:v>
                </c:pt>
                <c:pt idx="2">
                  <c:v>120</c:v>
                </c:pt>
                <c:pt idx="3">
                  <c:v>30</c:v>
                </c:pt>
                <c:pt idx="4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6A-4D1F-810D-88E19CDC76C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101877158544802"/>
          <c:y val="2.70929480114060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Gaat u zich voorbereiden op de ZES-zone?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427-439F-956E-252DE8B8BA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427-439F-956E-252DE8B8BA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Ja</c:v>
                </c:pt>
                <c:pt idx="1">
                  <c:v>Nee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70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2A-4186-B76A-3B1D5F7E89C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DC1A5-7E0B-4201-80D0-BA3C56898054}" type="datetimeFigureOut">
              <a:rPr lang="nl-NL" smtClean="0"/>
              <a:t>22-5-2023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D486F-F2EE-4927-ABA3-E578560E23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313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 dirty="0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73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4443879"/>
            <a:ext cx="6732885" cy="300788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Naam.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EE1B71-1BA1-4978-AF31-0F69513850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4" y="4792735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 dirty="0"/>
              <a:t>Functie.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C15B090D-116F-442C-9B17-6241D1320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4" y="5104837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 dirty="0"/>
              <a:t>Telefoon | mail.</a:t>
            </a:r>
          </a:p>
        </p:txBody>
      </p:sp>
    </p:spTree>
    <p:extLst>
      <p:ext uri="{BB962C8B-B14F-4D97-AF65-F5344CB8AC3E}">
        <p14:creationId xmlns:p14="http://schemas.microsoft.com/office/powerpoint/2010/main" val="2393315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D1C48D-CCE3-481D-BB73-62C94F7B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50C081-C382-4BAB-B7AA-8D5B8215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10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Witt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 dirty="0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Type hier de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70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Type hier de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792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8930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934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8064500" cy="155343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7000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86EA7-3800-4098-9C3B-D60C83F74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616C892-A3D7-4AB8-A8C1-25C693427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8414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5300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DE4BFBE3-11A7-4511-A1B9-AB9AD49EE09C}"/>
              </a:ext>
            </a:extLst>
          </p:cNvPr>
          <p:cNvSpPr/>
          <p:nvPr userDrawn="1"/>
        </p:nvSpPr>
        <p:spPr>
          <a:xfrm>
            <a:off x="-1" y="5625244"/>
            <a:ext cx="12192000" cy="1232755"/>
          </a:xfrm>
          <a:custGeom>
            <a:avLst/>
            <a:gdLst>
              <a:gd name="connsiteX0" fmla="*/ 0 w 12192000"/>
              <a:gd name="connsiteY0" fmla="*/ 0 h 980645"/>
              <a:gd name="connsiteX1" fmla="*/ 12192000 w 12192000"/>
              <a:gd name="connsiteY1" fmla="*/ 0 h 980645"/>
              <a:gd name="connsiteX2" fmla="*/ 12192000 w 12192000"/>
              <a:gd name="connsiteY2" fmla="*/ 980645 h 980645"/>
              <a:gd name="connsiteX3" fmla="*/ 0 w 12192000"/>
              <a:gd name="connsiteY3" fmla="*/ 980645 h 98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80645">
                <a:moveTo>
                  <a:pt x="0" y="0"/>
                </a:moveTo>
                <a:lnTo>
                  <a:pt x="12192000" y="0"/>
                </a:lnTo>
                <a:lnTo>
                  <a:pt x="12192000" y="980645"/>
                </a:lnTo>
                <a:lnTo>
                  <a:pt x="0" y="9806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84D550-020C-4B96-B890-10F240E3F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701" y="333375"/>
            <a:ext cx="11407598" cy="970715"/>
          </a:xfrm>
        </p:spPr>
        <p:txBody>
          <a:bodyPr wrap="square" anchor="t" anchorCtr="0">
            <a:spAutoFit/>
          </a:bodyPr>
          <a:lstStyle>
            <a:lvl1pPr>
              <a:lnSpc>
                <a:spcPct val="83000"/>
              </a:lnSpc>
              <a:defRPr sz="7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80BF8A-05CD-44BB-B796-05D05D7D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C4D239-1FB6-4805-BC67-2F75F30F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C17311D-1941-4669-98A7-5B9BC81A3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FD8F491C-E061-4349-A0D4-531613F30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23" name="Tijdelijke aanduiding voor tekst 20">
            <a:extLst>
              <a:ext uri="{FF2B5EF4-FFF2-40B4-BE49-F238E27FC236}">
                <a16:creationId xmlns:a16="http://schemas.microsoft.com/office/drawing/2014/main" id="{04EA9CDB-E565-473D-81ED-CCD3EA31A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4" name="Tijdelijke aanduiding voor tekst 20">
            <a:extLst>
              <a:ext uri="{FF2B5EF4-FFF2-40B4-BE49-F238E27FC236}">
                <a16:creationId xmlns:a16="http://schemas.microsoft.com/office/drawing/2014/main" id="{DEBF3DC8-D6A9-4054-924F-C53AD89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9134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Witte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2791452"/>
            <a:ext cx="10585452" cy="1061829"/>
          </a:xfrm>
        </p:spPr>
        <p:txBody>
          <a:bodyPr anchor="ctr" anchorCtr="0"/>
          <a:lstStyle>
            <a:lvl1pPr algn="ct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566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Zwar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086" y="2621713"/>
            <a:ext cx="6206258" cy="552139"/>
          </a:xfrm>
        </p:spPr>
        <p:txBody>
          <a:bodyPr anchor="ctr" anchorCtr="0"/>
          <a:lstStyle>
            <a:lvl1pPr algn="ctr">
              <a:defRPr sz="3800" b="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dirty="0"/>
              <a:t>Klik om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277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030D29-D884-4D67-B35A-C53B2F8C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4" y="1416236"/>
            <a:ext cx="8064501" cy="275043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92C172-119C-46CD-A48C-AEBAD963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4247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67B8AD-E6CC-439E-8C05-A689B4CA4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6" y="6347705"/>
            <a:ext cx="741620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b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AB56EB-CB24-4FEA-975B-F6B5ADE4D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6850" y="6224176"/>
            <a:ext cx="611449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18786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62" r:id="rId5"/>
    <p:sldLayoutId id="2147483668" r:id="rId6"/>
    <p:sldLayoutId id="2147483651" r:id="rId7"/>
    <p:sldLayoutId id="2147483666" r:id="rId8"/>
    <p:sldLayoutId id="2147483667" r:id="rId9"/>
    <p:sldLayoutId id="2147483664" r:id="rId10"/>
    <p:sldLayoutId id="2147483655" r:id="rId11"/>
  </p:sldLayoutIdLst>
  <p:hf hd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kern="1200">
          <a:solidFill>
            <a:schemeClr val="bg2"/>
          </a:solidFill>
          <a:latin typeface="Bolder Light" panose="000004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Bolder Light" panose="000004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12750" indent="-180975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361950" indent="-361950" algn="l" defTabSz="914400" rtl="0" eaLnBrk="1" latinLnBrk="0" hangingPunct="1">
        <a:lnSpc>
          <a:spcPct val="105000"/>
        </a:lnSpc>
        <a:spcBef>
          <a:spcPts val="3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17550" indent="-355600" algn="l" defTabSz="914400" rtl="0" eaLnBrk="1" latinLnBrk="0" hangingPunct="1">
        <a:lnSpc>
          <a:spcPct val="105000"/>
        </a:lnSpc>
        <a:spcBef>
          <a:spcPts val="300"/>
        </a:spcBef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296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890">
          <p15:clr>
            <a:srgbClr val="F26B43"/>
          </p15:clr>
        </p15:guide>
        <p15:guide id="7" pos="506">
          <p15:clr>
            <a:srgbClr val="F26B43"/>
          </p15:clr>
        </p15:guide>
        <p15:guide id="8" pos="7174">
          <p15:clr>
            <a:srgbClr val="F26B43"/>
          </p15:clr>
        </p15:guide>
        <p15:guide id="9" orient="horz" pos="3702">
          <p15:clr>
            <a:srgbClr val="F26B43"/>
          </p15:clr>
        </p15:guide>
        <p15:guide id="10" pos="5586">
          <p15:clr>
            <a:srgbClr val="F26B43"/>
          </p15:clr>
        </p15:guide>
        <p15:guide id="11" pos="3999">
          <p15:clr>
            <a:srgbClr val="F26B43"/>
          </p15:clr>
        </p15:guide>
        <p15:guide id="12" pos="36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lucht, water, buiten, boot&#10;&#10;Automatisch gegenereerde beschrijving">
            <a:extLst>
              <a:ext uri="{FF2B5EF4-FFF2-40B4-BE49-F238E27FC236}">
                <a16:creationId xmlns:a16="http://schemas.microsoft.com/office/drawing/2014/main" id="{A5884DB8-CABB-4863-8CC9-7EC970FB65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80FC6D7-BB37-412F-9F5B-5D4BE6B54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54" y="352892"/>
            <a:ext cx="11533584" cy="957955"/>
          </a:xfrm>
        </p:spPr>
        <p:txBody>
          <a:bodyPr/>
          <a:lstStyle/>
          <a:p>
            <a:r>
              <a:rPr lang="nl-NL" dirty="0"/>
              <a:t>Campagne ZES-zone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C09FB66-48D1-4B5C-B727-ECBCF947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99" y="5072484"/>
            <a:ext cx="10801201" cy="315792"/>
          </a:xfrm>
        </p:spPr>
        <p:txBody>
          <a:bodyPr/>
          <a:lstStyle/>
          <a:p>
            <a:r>
              <a:rPr lang="nl-NL" dirty="0"/>
              <a:t>Kai Greijn | Communicatieadviseur Mobiliteit</a:t>
            </a:r>
          </a:p>
        </p:txBody>
      </p:sp>
    </p:spTree>
    <p:extLst>
      <p:ext uri="{BB962C8B-B14F-4D97-AF65-F5344CB8AC3E}">
        <p14:creationId xmlns:p14="http://schemas.microsoft.com/office/powerpoint/2010/main" val="70197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FD07F6-3336-4A71-A2BA-3D215732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Campagne ZES-zone Rotterdam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C727D4-79B0-4FAB-B113-5B9B10C6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2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2953C8-6767-469E-BC05-0464F94F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566309"/>
          </a:xfrm>
        </p:spPr>
        <p:txBody>
          <a:bodyPr/>
          <a:lstStyle/>
          <a:p>
            <a:r>
              <a:rPr lang="nl-NL" sz="4000" dirty="0"/>
              <a:t>Uitdaging: hoe bereiken we (kleine) ondernemers?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6E0280F-1917-4DD8-B015-F4AAC9B8E0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274" y="1416236"/>
            <a:ext cx="10117262" cy="4197431"/>
          </a:xfrm>
        </p:spPr>
        <p:txBody>
          <a:bodyPr/>
          <a:lstStyle/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Eerst grote bedrijven of ondernemers met duurzaamheid als drijfveer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Communicatieaanpak met focus op kleine ondernemer</a:t>
            </a:r>
            <a:endParaRPr lang="nl-NL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Bolder Light" panose="00000400000000000000" pitchFamily="2" charset="0"/>
              </a:rPr>
              <a:t>Onderzoek via brief aan bestelbuseigenaren  </a:t>
            </a:r>
            <a:r>
              <a:rPr lang="nl-NL" sz="2400" dirty="0">
                <a:latin typeface="Bolder Light" panose="00000400000000000000" pitchFamily="2" charset="0"/>
                <a:sym typeface="Wingdings" panose="05000000000000000000" pitchFamily="2" charset="2"/>
              </a:rPr>
              <a:t></a:t>
            </a:r>
            <a:endParaRPr lang="nl-NL" sz="2400" dirty="0">
              <a:latin typeface="Bolder Light" panose="00000400000000000000" pitchFamily="2" charset="0"/>
            </a:endParaRPr>
          </a:p>
          <a:p>
            <a:pPr marL="566738" lvl="2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Bolder Light" panose="00000400000000000000" pitchFamily="2" charset="0"/>
              </a:rPr>
              <a:t>293 respondenten, 75% kleine ondernemers</a:t>
            </a:r>
          </a:p>
          <a:p>
            <a:pPr marL="566738" lvl="2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Bolder Light" panose="00000400000000000000" pitchFamily="2" charset="0"/>
              </a:rPr>
              <a:t>Veel weerstand, grootste zorg financieel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Samenwerking intern (ondernemersbalie)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Nieuwe opzet Plug In 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endParaRPr lang="nl-NL" sz="2400" dirty="0"/>
          </a:p>
        </p:txBody>
      </p:sp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5202D245-14E3-2FF7-6809-20F8B270D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39412"/>
              </p:ext>
            </p:extLst>
          </p:nvPr>
        </p:nvGraphicFramePr>
        <p:xfrm>
          <a:off x="7320136" y="2701941"/>
          <a:ext cx="4478163" cy="3152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231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FD07F6-3336-4A71-A2BA-3D215732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Campagne ZES-zone Rotterdam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C727D4-79B0-4FAB-B113-5B9B10C6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3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2953C8-6767-469E-BC05-0464F94F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52" y="503242"/>
            <a:ext cx="11376025" cy="424732"/>
          </a:xfrm>
        </p:spPr>
        <p:txBody>
          <a:bodyPr/>
          <a:lstStyle/>
          <a:p>
            <a:r>
              <a:rPr lang="nl-NL" dirty="0"/>
              <a:t>Plug In 010 – het gratis ondernemersevent over uitstootvrij vervoer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6E0280F-1917-4DD8-B015-F4AAC9B8E0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0" y="1019720"/>
            <a:ext cx="10117262" cy="3809633"/>
          </a:xfrm>
        </p:spPr>
        <p:txBody>
          <a:bodyPr/>
          <a:lstStyle/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Doel</a:t>
            </a:r>
            <a:r>
              <a:rPr lang="nl-NL" sz="2400" dirty="0"/>
              <a:t>: kleine ondernemer informeren en voorbereiden op ZES-zone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>
                <a:latin typeface="Bolder Light" panose="00000400000000000000" pitchFamily="2" charset="0"/>
              </a:rPr>
              <a:t>4 zones</a:t>
            </a:r>
            <a:r>
              <a:rPr lang="nl-NL" sz="2400" dirty="0">
                <a:latin typeface="Bolder Light" panose="00000400000000000000" pitchFamily="2" charset="0"/>
              </a:rPr>
              <a:t>: ZES-zone, Laadplein, Slimme Oplossingen en Probeeraanbod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Plug In 010 Specials </a:t>
            </a:r>
            <a:r>
              <a:rPr lang="nl-NL" sz="2400" dirty="0"/>
              <a:t>(sessies van 30 minuten)</a:t>
            </a:r>
          </a:p>
          <a:p>
            <a:pPr marL="566738" lvl="2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Bolder Light" panose="00000400000000000000" pitchFamily="2" charset="0"/>
              </a:rPr>
              <a:t>Wat, wanneer en voor wie is de ZES-zone? </a:t>
            </a:r>
            <a:r>
              <a:rPr lang="nl-NL" sz="1800" dirty="0">
                <a:latin typeface="Bolder Light" panose="00000400000000000000" pitchFamily="2" charset="0"/>
                <a:sym typeface="Wingdings" panose="05000000000000000000" pitchFamily="2" charset="2"/>
              </a:rPr>
              <a:t> drukst bezocht</a:t>
            </a:r>
            <a:endParaRPr lang="nl-NL" sz="1800" dirty="0">
              <a:latin typeface="Bolder Light" panose="00000400000000000000" pitchFamily="2" charset="0"/>
            </a:endParaRPr>
          </a:p>
          <a:p>
            <a:pPr marL="566738" lvl="2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Bolder Light" panose="00000400000000000000" pitchFamily="2" charset="0"/>
              </a:rPr>
              <a:t>Wat levert elektrisch rijden mij op?</a:t>
            </a:r>
          </a:p>
          <a:p>
            <a:pPr marL="566738" lvl="2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Bolder Light" panose="00000400000000000000" pitchFamily="2" charset="0"/>
              </a:rPr>
              <a:t>Welke ondernemers gingen mij voor?</a:t>
            </a:r>
          </a:p>
          <a:p>
            <a:pPr marL="566738" lvl="2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Bolder Light" panose="00000400000000000000" pitchFamily="2" charset="0"/>
              </a:rPr>
              <a:t>De grote Plug In 010 Quiz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Win een jaar lang gratis uitstootvrij vervoer!</a:t>
            </a:r>
            <a:endParaRPr lang="nl-NL" sz="2400" dirty="0">
              <a:latin typeface="Bolder Light" panose="00000400000000000000" pitchFamily="2" charset="0"/>
            </a:endParaRPr>
          </a:p>
          <a:p>
            <a:endParaRPr lang="nl-NL" sz="2400" dirty="0"/>
          </a:p>
        </p:txBody>
      </p:sp>
      <p:pic>
        <p:nvPicPr>
          <p:cNvPr id="12" name="Afbeelding 11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08FA587A-61D5-C0E7-7060-0AED0088D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618" y="2371479"/>
            <a:ext cx="3609468" cy="2406810"/>
          </a:xfrm>
          <a:prstGeom prst="rect">
            <a:avLst/>
          </a:prstGeom>
        </p:spPr>
      </p:pic>
      <p:pic>
        <p:nvPicPr>
          <p:cNvPr id="16" name="Afbeelding 15" descr="Afbeelding met tekst, persoon, staan&#10;&#10;Automatisch gegenereerde beschrijving">
            <a:extLst>
              <a:ext uri="{FF2B5EF4-FFF2-40B4-BE49-F238E27FC236}">
                <a16:creationId xmlns:a16="http://schemas.microsoft.com/office/drawing/2014/main" id="{3F86C302-7327-2D1C-5E97-F8D789FF9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6088" y="4469046"/>
            <a:ext cx="3101742" cy="2234958"/>
          </a:xfrm>
          <a:prstGeom prst="rect">
            <a:avLst/>
          </a:prstGeom>
        </p:spPr>
      </p:pic>
      <p:pic>
        <p:nvPicPr>
          <p:cNvPr id="14" name="Afbeelding 13" descr="Afbeelding met persoon, mensen, groep, massa&#10;&#10;Automatisch gegenereerde beschrijving">
            <a:extLst>
              <a:ext uri="{FF2B5EF4-FFF2-40B4-BE49-F238E27FC236}">
                <a16:creationId xmlns:a16="http://schemas.microsoft.com/office/drawing/2014/main" id="{A314F14A-C3C5-C9C1-5B18-BA1C40752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304" y="4383120"/>
            <a:ext cx="3610215" cy="240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3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FD07F6-3336-4A71-A2BA-3D215732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Campagne ZES-zone Rotterdam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C727D4-79B0-4FAB-B113-5B9B10C6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4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2953C8-6767-469E-BC05-0464F94F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52" y="503242"/>
            <a:ext cx="11376025" cy="453073"/>
          </a:xfrm>
        </p:spPr>
        <p:txBody>
          <a:bodyPr/>
          <a:lstStyle/>
          <a:p>
            <a:r>
              <a:rPr lang="nl-NL" sz="3200" dirty="0"/>
              <a:t>Grootschalige campagne – focus op urgentie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6E0280F-1917-4DD8-B015-F4AAC9B8E0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853524"/>
            <a:ext cx="10117262" cy="5146922"/>
          </a:xfrm>
        </p:spPr>
        <p:txBody>
          <a:bodyPr/>
          <a:lstStyle/>
          <a:p>
            <a:endParaRPr lang="nl-NL" sz="2400" dirty="0"/>
          </a:p>
          <a:p>
            <a:r>
              <a:rPr lang="nl-NL" sz="2400" b="1" dirty="0"/>
              <a:t>Tweeledig doel</a:t>
            </a:r>
          </a:p>
          <a:p>
            <a:r>
              <a:rPr lang="nl-NL" sz="2400" dirty="0"/>
              <a:t>(1) Aanmeldingen genereren voor Plug In 010 en (2) aandacht voor de komst van de ZES-zone in 2025</a:t>
            </a:r>
          </a:p>
          <a:p>
            <a:br>
              <a:rPr lang="nl-NL" sz="2400" dirty="0"/>
            </a:br>
            <a:r>
              <a:rPr lang="nl-NL" sz="1800" b="1" dirty="0"/>
              <a:t>Middelen</a:t>
            </a:r>
          </a:p>
          <a:p>
            <a:pPr marL="342900" indent="-342900">
              <a:buFontTx/>
              <a:buChar char="-"/>
            </a:pPr>
            <a:r>
              <a:rPr lang="nl-NL" sz="1800" dirty="0"/>
              <a:t>Uitnodiging via Logistiek010 community (ong. 2850 leden)</a:t>
            </a:r>
          </a:p>
          <a:p>
            <a:pPr marL="342900" indent="-342900">
              <a:buFontTx/>
              <a:buChar char="-"/>
            </a:pPr>
            <a:r>
              <a:rPr lang="nl-NL" sz="1800" dirty="0"/>
              <a:t>Brief via RDW naar bestelbuseigenaren (&gt; 20.000 adressen)</a:t>
            </a:r>
          </a:p>
          <a:p>
            <a:pPr marL="342900" indent="-342900">
              <a:buFontTx/>
              <a:buChar char="-"/>
            </a:pPr>
            <a:r>
              <a:rPr lang="nl-NL" sz="1800" dirty="0"/>
              <a:t>Betaalde </a:t>
            </a:r>
            <a:r>
              <a:rPr lang="nl-NL" sz="1800" dirty="0" err="1"/>
              <a:t>social</a:t>
            </a:r>
            <a:r>
              <a:rPr lang="nl-NL" sz="1800" dirty="0"/>
              <a:t> media campagne (LI, FB en Insta)</a:t>
            </a:r>
          </a:p>
          <a:p>
            <a:pPr marL="342900" indent="-342900">
              <a:buFontTx/>
              <a:buChar char="-"/>
            </a:pPr>
            <a:r>
              <a:rPr lang="nl-NL" sz="1800" dirty="0" err="1"/>
              <a:t>Social</a:t>
            </a:r>
            <a:r>
              <a:rPr lang="nl-NL" sz="1800" dirty="0"/>
              <a:t> media </a:t>
            </a:r>
            <a:r>
              <a:rPr lang="nl-NL" sz="1800" dirty="0" err="1"/>
              <a:t>toolkit</a:t>
            </a:r>
            <a:r>
              <a:rPr lang="nl-NL" sz="1800" dirty="0"/>
              <a:t> voor partners </a:t>
            </a:r>
          </a:p>
          <a:p>
            <a:pPr marL="342900" indent="-342900">
              <a:buFontTx/>
              <a:buChar char="-"/>
            </a:pPr>
            <a:r>
              <a:rPr lang="nl-NL" sz="1800" dirty="0"/>
              <a:t>Borden op straat (</a:t>
            </a:r>
            <a:r>
              <a:rPr lang="nl-NL" sz="1800" dirty="0" err="1"/>
              <a:t>trotters</a:t>
            </a:r>
            <a:r>
              <a:rPr lang="nl-NL" sz="1800" dirty="0"/>
              <a:t> en </a:t>
            </a:r>
            <a:r>
              <a:rPr lang="nl-NL" sz="1800" dirty="0" err="1"/>
              <a:t>abris</a:t>
            </a:r>
            <a:r>
              <a:rPr lang="nl-NL" sz="1800" dirty="0"/>
              <a:t>) </a:t>
            </a:r>
          </a:p>
          <a:p>
            <a:pPr marL="342900" indent="-342900">
              <a:buFontTx/>
              <a:buChar char="-"/>
            </a:pPr>
            <a:r>
              <a:rPr lang="nl-NL" sz="1800" dirty="0"/>
              <a:t>Commercial (20 seconden) op Radio Rijnmond</a:t>
            </a:r>
          </a:p>
          <a:p>
            <a:endParaRPr lang="nl-NL" sz="2400" dirty="0"/>
          </a:p>
          <a:p>
            <a:endParaRPr lang="nl-NL" sz="2400" dirty="0"/>
          </a:p>
        </p:txBody>
      </p:sp>
      <p:graphicFrame>
        <p:nvGraphicFramePr>
          <p:cNvPr id="11" name="Grafiek 10">
            <a:extLst>
              <a:ext uri="{FF2B5EF4-FFF2-40B4-BE49-F238E27FC236}">
                <a16:creationId xmlns:a16="http://schemas.microsoft.com/office/drawing/2014/main" id="{4C824BCE-D5A5-509A-93ED-EF9B7551F6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625713"/>
              </p:ext>
            </p:extLst>
          </p:nvPr>
        </p:nvGraphicFramePr>
        <p:xfrm>
          <a:off x="6852510" y="2564904"/>
          <a:ext cx="5076138" cy="358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2442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4B5E8FA-294A-E080-C50F-1F6024F5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5</a:t>
            </a:fld>
            <a:endParaRPr lang="nl-NL" dirty="0"/>
          </a:p>
        </p:txBody>
      </p:sp>
      <p:pic>
        <p:nvPicPr>
          <p:cNvPr id="7" name="Afbeelding 6" descr="Afbeelding met tekst, hemel, buitenshuis&#10;&#10;Automatisch gegenereerde beschrijving">
            <a:extLst>
              <a:ext uri="{FF2B5EF4-FFF2-40B4-BE49-F238E27FC236}">
                <a16:creationId xmlns:a16="http://schemas.microsoft.com/office/drawing/2014/main" id="{21455EF4-2C6B-89AD-21A3-D0875AF97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176" y="476672"/>
            <a:ext cx="4225398" cy="5633864"/>
          </a:xfrm>
          <a:prstGeom prst="rect">
            <a:avLst/>
          </a:prstGeom>
        </p:spPr>
      </p:pic>
      <p:pic>
        <p:nvPicPr>
          <p:cNvPr id="9" name="Afbeelding 8" descr="Afbeelding met tekst, wazig&#10;&#10;Automatisch gegenereerde beschrijving">
            <a:extLst>
              <a:ext uri="{FF2B5EF4-FFF2-40B4-BE49-F238E27FC236}">
                <a16:creationId xmlns:a16="http://schemas.microsoft.com/office/drawing/2014/main" id="{1D9FAEB7-3DFE-A57A-D07A-05D9558DC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01" y="2794687"/>
            <a:ext cx="6644974" cy="3737798"/>
          </a:xfrm>
          <a:prstGeom prst="rect">
            <a:avLst/>
          </a:prstGeom>
        </p:spPr>
      </p:pic>
      <p:pic>
        <p:nvPicPr>
          <p:cNvPr id="11" name="Afbeelding 10" descr="Afbeelding met tekst, gras, buitenshuis, hemel&#10;&#10;Automatisch gegenereerde beschrijving">
            <a:extLst>
              <a:ext uri="{FF2B5EF4-FFF2-40B4-BE49-F238E27FC236}">
                <a16:creationId xmlns:a16="http://schemas.microsoft.com/office/drawing/2014/main" id="{A6D5C358-EB05-B282-6DD9-29B335D0C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68" y="455187"/>
            <a:ext cx="4394958" cy="329621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BF46837-AB22-CA58-0EE4-CC0B8D04D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716" y="853681"/>
            <a:ext cx="3524739" cy="24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2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8774588-7988-A28C-A5D8-6DE5EA102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366" y="68263"/>
            <a:ext cx="9741268" cy="6721475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769473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FD07F6-3336-4A71-A2BA-3D215732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173" y="6375684"/>
            <a:ext cx="7416205" cy="153888"/>
          </a:xfrm>
        </p:spPr>
        <p:txBody>
          <a:bodyPr/>
          <a:lstStyle/>
          <a:p>
            <a:r>
              <a:rPr lang="nl-NL" dirty="0"/>
              <a:t>Campagne ZES-zone Rotterdam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C727D4-79B0-4FAB-B113-5B9B10C6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7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2953C8-6767-469E-BC05-0464F94F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52" y="503242"/>
            <a:ext cx="11376025" cy="453073"/>
          </a:xfrm>
        </p:spPr>
        <p:txBody>
          <a:bodyPr/>
          <a:lstStyle/>
          <a:p>
            <a:r>
              <a:rPr lang="nl-NL" sz="3200" dirty="0"/>
              <a:t>Resultaten Plug In 010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6E0280F-1917-4DD8-B015-F4AAC9B8E0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416" y="963997"/>
            <a:ext cx="10117262" cy="3732689"/>
          </a:xfrm>
        </p:spPr>
        <p:txBody>
          <a:bodyPr/>
          <a:lstStyle/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582 aanmeldingen, 397 bezoekers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54% werkte in bedrijf met minder dan 5 werknemers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Meer dan 100 aanmeldingen voor gratis adviesgesprekken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 op de 3 bezoekers gaat binnen 6 maanden na het event                        starten of verder met de voorbereidingen op de ZES-zone</a:t>
            </a:r>
          </a:p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latin typeface="Bolder Light" panose="00000400000000000000" pitchFamily="2" charset="0"/>
            </a:endParaRPr>
          </a:p>
          <a:p>
            <a:endParaRPr lang="nl-NL" sz="2400" dirty="0"/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0038D6D5-1822-D8B1-169D-3418A6B4F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930945"/>
              </p:ext>
            </p:extLst>
          </p:nvPr>
        </p:nvGraphicFramePr>
        <p:xfrm>
          <a:off x="1396974" y="3612209"/>
          <a:ext cx="4840312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iek 12">
            <a:extLst>
              <a:ext uri="{FF2B5EF4-FFF2-40B4-BE49-F238E27FC236}">
                <a16:creationId xmlns:a16="http://schemas.microsoft.com/office/drawing/2014/main" id="{CA029AFB-B1A9-5D5C-26C4-1D23BC95C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563466"/>
              </p:ext>
            </p:extLst>
          </p:nvPr>
        </p:nvGraphicFramePr>
        <p:xfrm>
          <a:off x="8400256" y="362113"/>
          <a:ext cx="3636266" cy="297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Afbeelding 15" descr="Afbeelding met vloer, persoon, overdekt, groep&#10;&#10;Automatisch gegenereerde beschrijving">
            <a:extLst>
              <a:ext uri="{FF2B5EF4-FFF2-40B4-BE49-F238E27FC236}">
                <a16:creationId xmlns:a16="http://schemas.microsoft.com/office/drawing/2014/main" id="{184439B5-9F91-961A-593A-0322C9291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5" t="18500"/>
          <a:stretch/>
        </p:blipFill>
        <p:spPr>
          <a:xfrm>
            <a:off x="6837025" y="3835814"/>
            <a:ext cx="3938722" cy="26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63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FD07F6-3336-4A71-A2BA-3D215732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Campagne ZES-zone Rotterdam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C727D4-79B0-4FAB-B113-5B9B10C6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8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2953C8-6767-469E-BC05-0464F94F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566309"/>
          </a:xfrm>
        </p:spPr>
        <p:txBody>
          <a:bodyPr/>
          <a:lstStyle/>
          <a:p>
            <a:r>
              <a:rPr lang="nl-NL" sz="4000" dirty="0"/>
              <a:t>Belangrijkste ‘</a:t>
            </a:r>
            <a:r>
              <a:rPr lang="nl-NL" sz="4000" dirty="0" err="1"/>
              <a:t>lessons</a:t>
            </a:r>
            <a:r>
              <a:rPr lang="nl-NL" sz="4000" dirty="0"/>
              <a:t> </a:t>
            </a:r>
            <a:r>
              <a:rPr lang="nl-NL" sz="4000" dirty="0" err="1"/>
              <a:t>learned</a:t>
            </a:r>
            <a:r>
              <a:rPr lang="nl-NL" sz="4000" dirty="0"/>
              <a:t>’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6E0280F-1917-4DD8-B015-F4AAC9B8E0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424" y="1969690"/>
            <a:ext cx="10117262" cy="3344890"/>
          </a:xfrm>
        </p:spPr>
        <p:txBody>
          <a:bodyPr/>
          <a:lstStyle/>
          <a:p>
            <a:endParaRPr lang="nl-NL" sz="24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Spreek ondernemers </a:t>
            </a:r>
            <a:r>
              <a:rPr lang="nl-NL" sz="2400" u="sng" dirty="0"/>
              <a:t>persoonlijk</a:t>
            </a:r>
            <a:r>
              <a:rPr lang="nl-NL" sz="2400" dirty="0"/>
              <a:t> aan (brieven en uitingen);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Focus in je communicatie op </a:t>
            </a:r>
            <a:r>
              <a:rPr lang="nl-NL" sz="2400" u="sng" dirty="0"/>
              <a:t>urgentie</a:t>
            </a:r>
            <a:r>
              <a:rPr lang="nl-NL" sz="2400" dirty="0"/>
              <a:t>;</a:t>
            </a:r>
            <a:endParaRPr lang="nl-NL" sz="20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Laat wel zien hoe je als gemeente kunt </a:t>
            </a:r>
            <a:r>
              <a:rPr lang="nl-NL" sz="2400" u="sng" dirty="0"/>
              <a:t>helpen</a:t>
            </a:r>
            <a:r>
              <a:rPr lang="nl-NL" sz="2400" dirty="0"/>
              <a:t> (advies);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u="sng" dirty="0"/>
              <a:t>Werk samen</a:t>
            </a:r>
            <a:r>
              <a:rPr lang="nl-NL" sz="2400" dirty="0"/>
              <a:t> met andere partijen;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Zorg dat je </a:t>
            </a:r>
            <a:r>
              <a:rPr lang="nl-NL" sz="2400" u="sng" dirty="0"/>
              <a:t>informatievoorziening</a:t>
            </a:r>
            <a:r>
              <a:rPr lang="nl-NL" sz="2400" dirty="0"/>
              <a:t> klopt.</a:t>
            </a:r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112425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1E63B79C-0238-4D76-9340-9CB6230AB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330" y="332656"/>
            <a:ext cx="11533584" cy="2963312"/>
          </a:xfrm>
        </p:spPr>
        <p:txBody>
          <a:bodyPr/>
          <a:lstStyle/>
          <a:p>
            <a:r>
              <a:rPr lang="nl-NL" dirty="0"/>
              <a:t>Bedankt</a:t>
            </a:r>
            <a:br>
              <a:rPr lang="nl-NL" dirty="0"/>
            </a:br>
            <a:r>
              <a:rPr lang="nl-NL" dirty="0">
                <a:latin typeface="Bolder Light" panose="00000400000000000000" pitchFamily="2" charset="0"/>
              </a:rPr>
              <a:t>voor jullie aandacht!</a:t>
            </a:r>
            <a:br>
              <a:rPr lang="nl-NL" dirty="0">
                <a:latin typeface="Bolder Light" panose="00000400000000000000" pitchFamily="2" charset="0"/>
              </a:rPr>
            </a:br>
            <a:r>
              <a:rPr lang="nl-NL" sz="2800" dirty="0">
                <a:solidFill>
                  <a:schemeClr val="bg1"/>
                </a:solidFill>
                <a:latin typeface="Bolder Light" panose="00000400000000000000" pitchFamily="2" charset="0"/>
              </a:rPr>
              <a:t>s</a:t>
            </a:r>
            <a:br>
              <a:rPr lang="nl-NL" dirty="0">
                <a:latin typeface="Bolder Light" panose="00000400000000000000" pitchFamily="2" charset="0"/>
              </a:rPr>
            </a:br>
            <a:r>
              <a:rPr lang="nl-NL" sz="4800" b="1" dirty="0">
                <a:solidFill>
                  <a:schemeClr val="bg1"/>
                </a:solidFill>
                <a:highlight>
                  <a:srgbClr val="17933B"/>
                </a:highlight>
                <a:latin typeface="Bolder Light" panose="00000400000000000000" pitchFamily="2" charset="0"/>
              </a:rPr>
              <a:t>www.logistiek010.nl </a:t>
            </a:r>
          </a:p>
        </p:txBody>
      </p:sp>
    </p:spTree>
    <p:extLst>
      <p:ext uri="{BB962C8B-B14F-4D97-AF65-F5344CB8AC3E}">
        <p14:creationId xmlns:p14="http://schemas.microsoft.com/office/powerpoint/2010/main" val="1259042855"/>
      </p:ext>
    </p:extLst>
  </p:cSld>
  <p:clrMapOvr>
    <a:masterClrMapping/>
  </p:clrMapOvr>
</p:sld>
</file>

<file path=ppt/theme/theme1.xml><?xml version="1.0" encoding="utf-8"?>
<a:theme xmlns:a="http://schemas.openxmlformats.org/drawingml/2006/main" name="Gemeente Rotterdam">
  <a:themeElements>
    <a:clrScheme name="Aangepast 2">
      <a:dk1>
        <a:sysClr val="windowText" lastClr="000000"/>
      </a:dk1>
      <a:lt1>
        <a:sysClr val="window" lastClr="FFFFFF"/>
      </a:lt1>
      <a:dk2>
        <a:srgbClr val="000000"/>
      </a:dk2>
      <a:lt2>
        <a:srgbClr val="00811F"/>
      </a:lt2>
      <a:accent1>
        <a:srgbClr val="00811F"/>
      </a:accent1>
      <a:accent2>
        <a:srgbClr val="000000"/>
      </a:accent2>
      <a:accent3>
        <a:srgbClr val="EFF4F6"/>
      </a:accent3>
      <a:accent4>
        <a:srgbClr val="E3614D"/>
      </a:accent4>
      <a:accent5>
        <a:srgbClr val="00811F"/>
      </a:accent5>
      <a:accent6>
        <a:srgbClr val="1D7F34"/>
      </a:accent6>
      <a:hlink>
        <a:srgbClr val="00811F"/>
      </a:hlink>
      <a:folHlink>
        <a:srgbClr val="00811F"/>
      </a:folHlink>
    </a:clrScheme>
    <a:fontScheme name="Gemeente Rotterdam">
      <a:majorFont>
        <a:latin typeface="Bolder Heading"/>
        <a:ea typeface=""/>
        <a:cs typeface=""/>
      </a:majorFont>
      <a:minorFont>
        <a:latin typeface="Bold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_PP_template_2021_nw.pptx" id="{A4C74573-1116-41FA-9A97-80A7760FD272}" vid="{C6618511-405F-49CB-8083-7977FDC1FEA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Gemeente-Rotterdam-template</Template>
  <TotalTime>1435</TotalTime>
  <Words>378</Words>
  <Application>Microsoft Office PowerPoint</Application>
  <PresentationFormat>Breedbeeld</PresentationFormat>
  <Paragraphs>62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Bolder Light</vt:lpstr>
      <vt:lpstr>Bolder</vt:lpstr>
      <vt:lpstr>Arial</vt:lpstr>
      <vt:lpstr>Bolder Heading</vt:lpstr>
      <vt:lpstr>Calibri</vt:lpstr>
      <vt:lpstr>Wingdings</vt:lpstr>
      <vt:lpstr>Gemeente Rotterdam</vt:lpstr>
      <vt:lpstr>Campagne ZES-zone</vt:lpstr>
      <vt:lpstr>Uitdaging: hoe bereiken we (kleine) ondernemers?</vt:lpstr>
      <vt:lpstr>Plug In 010 – het gratis ondernemersevent over uitstootvrij vervoer</vt:lpstr>
      <vt:lpstr>Grootschalige campagne – focus op urgentie</vt:lpstr>
      <vt:lpstr>PowerPoint-presentatie</vt:lpstr>
      <vt:lpstr>PowerPoint-presentatie</vt:lpstr>
      <vt:lpstr>Resultaten Plug In 010</vt:lpstr>
      <vt:lpstr>Belangrijkste ‘lessons learned’</vt:lpstr>
      <vt:lpstr>Bedankt voor jullie aandacht! s www.logistiek010.nl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Zero Emissie Stadslogistiek Rotterdam</dc:title>
  <dc:creator>Albrechts J.R. (Jan Robbert)</dc:creator>
  <cp:lastModifiedBy>Greijn K. (Kai)</cp:lastModifiedBy>
  <cp:revision>53</cp:revision>
  <dcterms:created xsi:type="dcterms:W3CDTF">2021-06-21T15:02:59Z</dcterms:created>
  <dcterms:modified xsi:type="dcterms:W3CDTF">2023-05-22T15:40:32Z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871968-df67-4817-ac85-f4a5f5ebb5dd_Enabled">
    <vt:lpwstr>true</vt:lpwstr>
  </property>
  <property fmtid="{D5CDD505-2E9C-101B-9397-08002B2CF9AE}" pid="3" name="MSIP_Label_ea871968-df67-4817-ac85-f4a5f5ebb5dd_SetDate">
    <vt:lpwstr>2021-11-16T15:50:49Z</vt:lpwstr>
  </property>
  <property fmtid="{D5CDD505-2E9C-101B-9397-08002B2CF9AE}" pid="4" name="MSIP_Label_ea871968-df67-4817-ac85-f4a5f5ebb5dd_Method">
    <vt:lpwstr>Standard</vt:lpwstr>
  </property>
  <property fmtid="{D5CDD505-2E9C-101B-9397-08002B2CF9AE}" pid="5" name="MSIP_Label_ea871968-df67-4817-ac85-f4a5f5ebb5dd_Name">
    <vt:lpwstr>Bedrijfsvertrouwelijk</vt:lpwstr>
  </property>
  <property fmtid="{D5CDD505-2E9C-101B-9397-08002B2CF9AE}" pid="6" name="MSIP_Label_ea871968-df67-4817-ac85-f4a5f5ebb5dd_SiteId">
    <vt:lpwstr>49c4cd82-8f65-4d6a-9a3b-0ecd07c0cf5b</vt:lpwstr>
  </property>
  <property fmtid="{D5CDD505-2E9C-101B-9397-08002B2CF9AE}" pid="7" name="MSIP_Label_ea871968-df67-4817-ac85-f4a5f5ebb5dd_ActionId">
    <vt:lpwstr>065ae29f-601b-405d-afc0-658a49f98da2</vt:lpwstr>
  </property>
  <property fmtid="{D5CDD505-2E9C-101B-9397-08002B2CF9AE}" pid="8" name="MSIP_Label_ea871968-df67-4817-ac85-f4a5f5ebb5dd_ContentBits">
    <vt:lpwstr>0</vt:lpwstr>
  </property>
</Properties>
</file>